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19"/>
  </p:notesMasterIdLst>
  <p:sldIdLst>
    <p:sldId id="319" r:id="rId3"/>
    <p:sldId id="367" r:id="rId4"/>
    <p:sldId id="344" r:id="rId5"/>
    <p:sldId id="326" r:id="rId6"/>
    <p:sldId id="368" r:id="rId7"/>
    <p:sldId id="369" r:id="rId8"/>
    <p:sldId id="334" r:id="rId9"/>
    <p:sldId id="361" r:id="rId10"/>
    <p:sldId id="359" r:id="rId11"/>
    <p:sldId id="373" r:id="rId12"/>
    <p:sldId id="377" r:id="rId13"/>
    <p:sldId id="362" r:id="rId14"/>
    <p:sldId id="370" r:id="rId15"/>
    <p:sldId id="364" r:id="rId16"/>
    <p:sldId id="363" r:id="rId17"/>
    <p:sldId id="353" r:id="rId18"/>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26"/>
            <p14:sldId id="368"/>
            <p14:sldId id="369"/>
            <p14:sldId id="334"/>
            <p14:sldId id="361"/>
            <p14:sldId id="359"/>
            <p14:sldId id="373"/>
            <p14:sldId id="377"/>
            <p14:sldId id="362"/>
            <p14:sldId id="370"/>
            <p14:sldId id="364"/>
            <p14:sldId id="363"/>
            <p14:sldId id="353"/>
          </p14:sldIdLst>
        </p14:section>
        <p14:section name="Looking Forwards" id="{BD680F1E-7AAC-3446-9443-7E96AA6A9E7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56" autoAdjust="0"/>
    <p:restoredTop sz="69003" autoAdjust="0"/>
  </p:normalViewPr>
  <p:slideViewPr>
    <p:cSldViewPr>
      <p:cViewPr varScale="1">
        <p:scale>
          <a:sx n="89" d="100"/>
          <a:sy n="89" d="100"/>
        </p:scale>
        <p:origin x="-1808" y="-104"/>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GB" dirty="0" smtClean="0"/>
              <a:t>I’d</a:t>
            </a:r>
            <a:r>
              <a:rPr lang="en-GB" baseline="0" dirty="0" smtClean="0"/>
              <a:t> like thank the conference organizers for the opportunity to talk about </a:t>
            </a:r>
            <a:r>
              <a:rPr lang="en-GB" baseline="0" smtClean="0"/>
              <a:t>the project.</a:t>
            </a:r>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One area we will be working on in the near future is in making it easier for individuals who are not connected to the development team </a:t>
            </a:r>
            <a:r>
              <a:rPr lang="en-GB" baseline="0" dirty="0" err="1" smtClean="0"/>
              <a:t>ot</a:t>
            </a:r>
            <a:r>
              <a:rPr lang="en-GB" baseline="0" dirty="0" smtClean="0"/>
              <a:t> add their own models. We will probably achieve this through a combination of templates and scripts.</a:t>
            </a:r>
          </a:p>
          <a:p>
            <a:endParaRPr lang="en-GB" baseline="0" dirty="0" smtClean="0"/>
          </a:p>
          <a:p>
            <a:r>
              <a:rPr lang="en-GB" baseline="0" dirty="0" smtClean="0"/>
              <a:t>Other areas we will be working on is providing as user interface, as well as working out how to speed up the calculations.</a:t>
            </a:r>
            <a:endParaRPr lang="en-GB"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11</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Peak</a:t>
            </a:r>
            <a:r>
              <a:rPr lang="en-GB" sz="1200" b="0" kern="0" baseline="0" dirty="0" smtClean="0">
                <a:solidFill>
                  <a:srgbClr val="000099"/>
                </a:solidFill>
                <a:latin typeface="Arial" charset="0"/>
                <a:ea typeface="+mn-ea"/>
                <a:cs typeface="+mn-cs"/>
              </a:rPr>
              <a:t> identification, indexing and integration is an area we have spent time on since the last release. Users and instrument scientists, particularly single crystal elastic diffraction users, want to see where peaks have been identified, and how they have been integrated.</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The </a:t>
            </a:r>
            <a:r>
              <a:rPr lang="en-GB" sz="1200" b="0" kern="0" baseline="0" dirty="0" err="1" smtClean="0">
                <a:solidFill>
                  <a:srgbClr val="000099"/>
                </a:solidFill>
                <a:latin typeface="Arial" charset="0"/>
                <a:ea typeface="+mn-ea"/>
                <a:cs typeface="+mn-cs"/>
              </a:rPr>
              <a:t>PeaksViewer</a:t>
            </a:r>
            <a:r>
              <a:rPr lang="en-GB" sz="1200" b="0" kern="0" baseline="0" dirty="0" smtClean="0">
                <a:solidFill>
                  <a:srgbClr val="000099"/>
                </a:solidFill>
                <a:latin typeface="Arial" charset="0"/>
                <a:ea typeface="+mn-ea"/>
                <a:cs typeface="+mn-cs"/>
              </a:rPr>
              <a:t> is a new feature, which is an extension for the </a:t>
            </a:r>
            <a:r>
              <a:rPr lang="en-GB" sz="1200" b="0" kern="0" baseline="0" dirty="0" err="1" smtClean="0">
                <a:solidFill>
                  <a:srgbClr val="000099"/>
                </a:solidFill>
                <a:latin typeface="Arial" charset="0"/>
                <a:ea typeface="+mn-ea"/>
                <a:cs typeface="+mn-cs"/>
              </a:rPr>
              <a:t>SliceViewer</a:t>
            </a:r>
            <a:r>
              <a:rPr lang="en-GB" sz="1200" b="0" kern="0" baseline="0" dirty="0" smtClean="0">
                <a:solidFill>
                  <a:srgbClr val="000099"/>
                </a:solidFill>
                <a:latin typeface="Arial" charset="0"/>
                <a:ea typeface="+mn-ea"/>
                <a:cs typeface="+mn-cs"/>
              </a:rPr>
              <a:t>, our 2D projection tool. </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baseline="0" dirty="0" smtClean="0">
              <a:solidFill>
                <a:srgbClr val="000099"/>
              </a:solidFill>
              <a:latin typeface="Arial" charset="0"/>
              <a:ea typeface="+mn-ea"/>
              <a:cs typeface="+mn-cs"/>
            </a:endParaRP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It allows one to zoom to a peak in Q-space</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a:t>
            </a:r>
            <a:r>
              <a:rPr lang="en-GB" sz="1200" b="0" kern="0" baseline="0" dirty="0" err="1" smtClean="0">
                <a:solidFill>
                  <a:srgbClr val="000099"/>
                </a:solidFill>
                <a:latin typeface="Arial" charset="0"/>
                <a:ea typeface="+mn-ea"/>
                <a:cs typeface="+mn-cs"/>
              </a:rPr>
              <a:t>overplot</a:t>
            </a:r>
            <a:r>
              <a:rPr lang="en-GB" sz="1200" b="0" kern="0" baseline="0" dirty="0" smtClean="0">
                <a:solidFill>
                  <a:srgbClr val="000099"/>
                </a:solidFill>
                <a:latin typeface="Arial" charset="0"/>
                <a:ea typeface="+mn-ea"/>
                <a:cs typeface="+mn-cs"/>
              </a:rPr>
              <a:t> several peaks lists simultaneously</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script it in python</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generate PDF output peak reports</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US" dirty="0" smtClean="0"/>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animation </a:t>
            </a:r>
            <a:r>
              <a:rPr lang="en-US" baseline="0" dirty="0" smtClean="0"/>
              <a:t>I put together showing how </a:t>
            </a:r>
            <a:r>
              <a:rPr lang="en-US" baseline="0" dirty="0" smtClean="0"/>
              <a:t>the </a:t>
            </a:r>
            <a:r>
              <a:rPr lang="en-US" baseline="0" dirty="0" err="1" smtClean="0"/>
              <a:t>peaksviewer</a:t>
            </a:r>
            <a:r>
              <a:rPr lang="en-US" baseline="0" dirty="0" smtClean="0"/>
              <a:t> can be controlled in python</a:t>
            </a:r>
            <a:r>
              <a:rPr lang="en-US" baseline="0" dirty="0" smtClean="0"/>
              <a:t>. After </a:t>
            </a:r>
            <a:r>
              <a:rPr lang="en-US" baseline="0" dirty="0" err="1" smtClean="0"/>
              <a:t>alutomatically</a:t>
            </a:r>
            <a:r>
              <a:rPr lang="en-US" baseline="0" dirty="0" smtClean="0"/>
              <a:t> finding and integrating the peaks, I sort them by intensity, then use the </a:t>
            </a:r>
            <a:r>
              <a:rPr lang="en-US" baseline="0" dirty="0" err="1" smtClean="0"/>
              <a:t>PeaksViewer</a:t>
            </a:r>
            <a:r>
              <a:rPr lang="en-US" baseline="0" dirty="0" smtClean="0"/>
              <a:t> to show the first few most intense ones.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a:t>
            </a:r>
            <a:r>
              <a:rPr lang="en-US" baseline="0" dirty="0" smtClean="0"/>
              <a:t> integration has been an exploratory and interesting area for us. </a:t>
            </a:r>
          </a:p>
          <a:p>
            <a:endParaRPr lang="en-US" baseline="0" dirty="0" smtClean="0"/>
          </a:p>
          <a:p>
            <a:r>
              <a:rPr lang="en-US" baseline="0" dirty="0" smtClean="0"/>
              <a:t>We started out with a spherical integration technique implemented at the SNS. Dennis Michelson, the developer behind ISAW, then implemented an elliptical integration technique.</a:t>
            </a:r>
          </a:p>
          <a:p>
            <a:endParaRPr lang="en-US" baseline="0" dirty="0" smtClean="0"/>
          </a:p>
          <a:p>
            <a:r>
              <a:rPr lang="en-US" baseline="0" dirty="0" smtClean="0"/>
              <a:t>Our current area of interest has been influenced by </a:t>
            </a:r>
            <a:r>
              <a:rPr lang="en-US" baseline="0" dirty="0" err="1" smtClean="0"/>
              <a:t>Larent</a:t>
            </a:r>
            <a:r>
              <a:rPr lang="en-US" baseline="0" dirty="0" smtClean="0"/>
              <a:t> </a:t>
            </a:r>
            <a:r>
              <a:rPr lang="en-US" baseline="0" dirty="0" err="1" smtClean="0"/>
              <a:t>Chapon</a:t>
            </a:r>
            <a:r>
              <a:rPr lang="en-US" baseline="0" dirty="0" smtClean="0"/>
              <a:t> as the ILL, and involves connected component analysis, as fast generic imaging technique. We have implemented a variation of this technique, which works in n-dimensions, and runs in parallel. The result being you are not constrained to a ‘shape’ for a peak. You need a rule way to identify a peak from the background.</a:t>
            </a:r>
          </a:p>
          <a:p>
            <a:endParaRPr lang="en-US" baseline="0" dirty="0" smtClean="0"/>
          </a:p>
          <a:p>
            <a:r>
              <a:rPr lang="en-US" baseline="0" dirty="0" smtClean="0"/>
              <a:t>In the animation, we are stepping into the plane in each </a:t>
            </a:r>
            <a:r>
              <a:rPr lang="en-US" baseline="0" dirty="0" err="1" smtClean="0"/>
              <a:t>timestep</a:t>
            </a:r>
            <a:r>
              <a:rPr lang="en-US" baseline="0" dirty="0" smtClean="0"/>
              <a:t>, any black pixels centered around the peak origin, and touching are considered part of the peak.</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There are some unexpected areas where we have found VATES to be useful.</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We</a:t>
            </a:r>
            <a:r>
              <a:rPr lang="en-GB" sz="1200" b="0" kern="0" baseline="0" dirty="0" smtClean="0">
                <a:solidFill>
                  <a:srgbClr val="000099"/>
                </a:solidFill>
                <a:latin typeface="Arial" charset="0"/>
                <a:ea typeface="+mn-ea"/>
                <a:cs typeface="+mn-cs"/>
              </a:rPr>
              <a:t> where able to view a fly’s head, in real-space, in the </a:t>
            </a:r>
            <a:r>
              <a:rPr lang="en-GB" sz="1200" b="0" kern="0" baseline="0" dirty="0" err="1" smtClean="0">
                <a:solidFill>
                  <a:srgbClr val="000099"/>
                </a:solidFill>
                <a:latin typeface="Arial" charset="0"/>
                <a:ea typeface="+mn-ea"/>
                <a:cs typeface="+mn-cs"/>
              </a:rPr>
              <a:t>Vates</a:t>
            </a:r>
            <a:r>
              <a:rPr lang="en-GB" sz="1200" b="0" kern="0" baseline="0" dirty="0" smtClean="0">
                <a:solidFill>
                  <a:srgbClr val="000099"/>
                </a:solidFill>
                <a:latin typeface="Arial" charset="0"/>
                <a:ea typeface="+mn-ea"/>
                <a:cs typeface="+mn-cs"/>
              </a:rPr>
              <a:t> Simple Interface, very easily and at very low memory cost using the same data structures we designed for sparse multidimensional data. This may open up other areas in imaging.</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We have seen how the integrated peaks list can be represented in the 2D slicing tools, as well as the 3D ones.</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We also have the instrument view, which is native to </a:t>
            </a:r>
            <a:r>
              <a:rPr lang="en-GB" sz="1200" b="0" kern="0" baseline="0" dirty="0" err="1" smtClean="0">
                <a:solidFill>
                  <a:srgbClr val="000099"/>
                </a:solidFill>
                <a:latin typeface="Arial" charset="0"/>
                <a:ea typeface="+mn-ea"/>
                <a:cs typeface="+mn-cs"/>
              </a:rPr>
              <a:t>Mantid</a:t>
            </a:r>
            <a:r>
              <a:rPr lang="en-GB" sz="1200" b="0" kern="0" baseline="0" dirty="0" smtClean="0">
                <a:solidFill>
                  <a:srgbClr val="000099"/>
                </a:solidFill>
                <a:latin typeface="Arial" charset="0"/>
                <a:ea typeface="+mn-ea"/>
                <a:cs typeface="+mn-cs"/>
              </a:rPr>
              <a:t>. We now use algorithms developed for the MD side of VATES to work with </a:t>
            </a:r>
            <a:r>
              <a:rPr lang="en-GB" sz="1200" b="0" kern="0" baseline="0" dirty="0" err="1" smtClean="0">
                <a:solidFill>
                  <a:srgbClr val="000099"/>
                </a:solidFill>
                <a:latin typeface="Arial" charset="0"/>
                <a:ea typeface="+mn-ea"/>
                <a:cs typeface="+mn-cs"/>
              </a:rPr>
              <a:t>peakslists</a:t>
            </a:r>
            <a:r>
              <a:rPr lang="en-GB" sz="1200" b="0" kern="0" baseline="0" dirty="0" smtClean="0">
                <a:solidFill>
                  <a:srgbClr val="000099"/>
                </a:solidFill>
                <a:latin typeface="Arial" charset="0"/>
                <a:ea typeface="+mn-ea"/>
                <a:cs typeface="+mn-cs"/>
              </a:rPr>
              <a:t> in detector space.</a:t>
            </a:r>
            <a:endParaRPr lang="en-GB" sz="1200" b="0" kern="0" dirty="0" smtClean="0">
              <a:solidFill>
                <a:srgbClr val="000099"/>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Don’t properly account for solid angle or incidents flux during Horace scans. </a:t>
            </a:r>
            <a:r>
              <a:rPr lang="en-GB" baseline="0" dirty="0" err="1" smtClean="0"/>
              <a:t>Therfore</a:t>
            </a:r>
            <a:r>
              <a:rPr lang="en-GB" baseline="0" dirty="0" smtClean="0"/>
              <a:t> are not correctly able to merge and normalize multiple scans.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Containers</a:t>
            </a:r>
            <a:r>
              <a:rPr lang="en-GB" baseline="0" dirty="0" smtClean="0"/>
              <a:t> and processing algorithmic steps are required for multidimensional data. We need flexibility both in terms of the dimensionality of the data, and the ability to change and adapt the pipelines we assemble. </a:t>
            </a:r>
          </a:p>
          <a:p>
            <a:endParaRPr lang="en-GB" baseline="0" dirty="0" smtClean="0"/>
          </a:p>
          <a:p>
            <a:r>
              <a:rPr lang="en-GB" baseline="0" dirty="0" smtClean="0"/>
              <a:t>We need the ability to both support </a:t>
            </a:r>
            <a:r>
              <a:rPr lang="en-GB" baseline="0" dirty="0" err="1" smtClean="0"/>
              <a:t>Histogrammed</a:t>
            </a:r>
            <a:r>
              <a:rPr lang="en-GB" baseline="0" dirty="0" smtClean="0"/>
              <a:t> data, and Sparse data effectively in a multidimensional format. We need the ability to easily perform common operations on the data, such as addition and subtraction, merging, </a:t>
            </a:r>
            <a:r>
              <a:rPr lang="en-GB" baseline="0" dirty="0" err="1" smtClean="0"/>
              <a:t>rebinning</a:t>
            </a:r>
            <a:r>
              <a:rPr lang="en-GB" baseline="0" dirty="0" smtClean="0"/>
              <a:t> etc.</a:t>
            </a:r>
          </a:p>
          <a:p>
            <a:endParaRPr lang="en-GB" baseline="0" dirty="0" smtClean="0"/>
          </a:p>
          <a:p>
            <a:r>
              <a:rPr lang="en-GB" baseline="0" dirty="0" smtClean="0"/>
              <a:t>We need the ability to visualize multidimensional data at any point, and also the ability to drive algorithmic steps in the visualisation mode in-situ. </a:t>
            </a:r>
          </a:p>
          <a:p>
            <a:endParaRPr lang="en-GB" baseline="0" dirty="0" smtClean="0"/>
          </a:p>
          <a:p>
            <a:r>
              <a:rPr lang="en-GB" baseline="0" dirty="0" smtClean="0"/>
              <a:t>We need the ability to simulate multidimensional data and to provide fitting features.</a:t>
            </a:r>
          </a:p>
          <a:p>
            <a:endParaRPr lang="en-GB" baseline="0" dirty="0" smtClean="0"/>
          </a:p>
          <a:p>
            <a:r>
              <a:rPr lang="en-GB" baseline="0" dirty="0" smtClean="0"/>
              <a:t>All this should work cross platform and be supported with regular releases.</a:t>
            </a:r>
          </a:p>
          <a:p>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smtClean="0"/>
              <a:t>Joint project that started running in 2007, with the SNS joining the collaboration in 2010.</a:t>
            </a:r>
          </a:p>
          <a:p>
            <a:endParaRPr lang="en-GB" baseline="0" dirty="0" smtClean="0"/>
          </a:p>
          <a:p>
            <a:r>
              <a:rPr lang="en-GB" baseline="0" dirty="0" smtClean="0"/>
              <a:t>The </a:t>
            </a:r>
            <a:r>
              <a:rPr lang="en-GB" baseline="0" dirty="0" err="1" smtClean="0"/>
              <a:t>Mantid</a:t>
            </a:r>
            <a:r>
              <a:rPr lang="en-GB" baseline="0" dirty="0" smtClean="0"/>
              <a:t> project was appealing particularly because:</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design choice has been to use </a:t>
            </a:r>
            <a:r>
              <a:rPr lang="en-GB" dirty="0" err="1" smtClean="0"/>
              <a:t>ParaView</a:t>
            </a:r>
            <a:r>
              <a:rPr lang="en-GB" dirty="0" smtClean="0"/>
              <a:t>.</a:t>
            </a:r>
            <a:r>
              <a:rPr lang="en-GB" baseline="0" dirty="0" smtClean="0"/>
              <a:t> </a:t>
            </a:r>
            <a:r>
              <a:rPr lang="en-GB" baseline="0" dirty="0" err="1" smtClean="0"/>
              <a:t>ParaView</a:t>
            </a:r>
            <a:r>
              <a:rPr lang="en-GB" baseline="0" dirty="0" smtClean="0"/>
              <a:t> is a mature technology that has been developed as a collaboration between </a:t>
            </a:r>
            <a:r>
              <a:rPr lang="en-GB" baseline="0" dirty="0" err="1" smtClean="0"/>
              <a:t>KitWare</a:t>
            </a:r>
            <a:r>
              <a:rPr lang="en-GB" baseline="0" dirty="0" smtClean="0"/>
              <a:t>, and various US national labs, such as Los Alamos and Sandia.</a:t>
            </a:r>
            <a:endParaRPr lang="en-GB" dirty="0" smtClean="0"/>
          </a:p>
          <a:p>
            <a:endParaRPr lang="en-GB" dirty="0" smtClean="0"/>
          </a:p>
          <a:p>
            <a:r>
              <a:rPr lang="en-GB" dirty="0" smtClean="0"/>
              <a:t>Has been used for</a:t>
            </a:r>
            <a:r>
              <a:rPr lang="en-GB" baseline="0" dirty="0" smtClean="0"/>
              <a:t> visualizing terabytes of data</a:t>
            </a:r>
          </a:p>
          <a:p>
            <a:r>
              <a:rPr lang="en-GB" baseline="0" dirty="0" smtClean="0"/>
              <a:t>Very powerful user interface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Well supported. </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Easily pluggable in terms of filters and loaders, but also</a:t>
            </a:r>
          </a:p>
          <a:p>
            <a:r>
              <a:rPr lang="en-GB" baseline="0" dirty="0" smtClean="0"/>
              <a:t>Options 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 historic view of the project leading up to the last </a:t>
            </a:r>
            <a:r>
              <a:rPr lang="en-GB" dirty="0" err="1" smtClean="0"/>
              <a:t>Nobugs</a:t>
            </a:r>
            <a:r>
              <a:rPr lang="en-GB" dirty="0" smtClean="0"/>
              <a:t> meeting. I’ve selected</a:t>
            </a:r>
            <a:r>
              <a:rPr lang="en-GB" baseline="0" dirty="0" smtClean="0"/>
              <a:t> a few important milestones to fit onto the timeline, such as the development of the 2D </a:t>
            </a:r>
            <a:r>
              <a:rPr lang="en-GB" baseline="0" dirty="0" err="1" smtClean="0"/>
              <a:t>SliceViewer</a:t>
            </a:r>
            <a:r>
              <a:rPr lang="en-GB" baseline="0" dirty="0" smtClean="0"/>
              <a:t>, and the introduction of Binary MD Algorithms.</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an overview of the project from the last no-bugs meeting to the present. </a:t>
            </a:r>
            <a:r>
              <a:rPr lang="en-US" dirty="0" err="1" smtClean="0"/>
              <a:t>Mantid</a:t>
            </a:r>
            <a:r>
              <a:rPr lang="en-US" dirty="0" smtClean="0"/>
              <a:t> and</a:t>
            </a:r>
            <a:r>
              <a:rPr lang="en-US" baseline="0" dirty="0" smtClean="0"/>
              <a:t> VATES are packaged together so the releases are identical. At the top we show the major releases of </a:t>
            </a:r>
            <a:r>
              <a:rPr lang="en-US" baseline="0" dirty="0" err="1" smtClean="0"/>
              <a:t>Mantid</a:t>
            </a:r>
            <a:r>
              <a:rPr lang="en-US" baseline="0" dirty="0" smtClean="0"/>
              <a:t> during that period. Again, I’ve added milestones for some of the important developments. You’ll see that there’s been a number of improvements and additions since the last time we met. I’ll be talking about some of these in more details.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err="1" smtClean="0"/>
              <a:t>visualisation</a:t>
            </a:r>
            <a:r>
              <a:rPr lang="en-US" baseline="0" dirty="0" smtClean="0"/>
              <a:t> the ability to switch between coordinate systems.</a:t>
            </a:r>
          </a:p>
          <a:p>
            <a:endParaRPr lang="en-US" baseline="0" dirty="0" smtClean="0"/>
          </a:p>
          <a:p>
            <a:r>
              <a:rPr lang="en-US" baseline="0" dirty="0" smtClean="0"/>
              <a:t>Quite a bit of work on the part of both </a:t>
            </a:r>
            <a:r>
              <a:rPr lang="en-US" baseline="0" dirty="0" err="1" smtClean="0"/>
              <a:t>Kitware</a:t>
            </a:r>
            <a:r>
              <a:rPr lang="en-US" baseline="0" dirty="0" smtClean="0"/>
              <a:t> and our team to achieve this. This was done as part of a larger piece of work, that involved us passing on some of our home-grown features to </a:t>
            </a:r>
            <a:r>
              <a:rPr lang="en-US" baseline="0" dirty="0" err="1" smtClean="0"/>
              <a:t>ParaView</a:t>
            </a:r>
            <a:r>
              <a:rPr lang="en-US" baseline="0" dirty="0" smtClean="0"/>
              <a:t>, as well as a number of changes on their side to improve the flexibility of some of their representations.</a:t>
            </a:r>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area that we are actively working on is model fitting and simulation.</a:t>
            </a:r>
          </a:p>
          <a:p>
            <a:endParaRPr lang="en-US" baseline="0" dirty="0" smtClean="0"/>
          </a:p>
          <a:p>
            <a:r>
              <a:rPr lang="en-US" baseline="0" dirty="0" smtClean="0"/>
              <a:t>This is a highly iterative process, in which cuts and slices are selected visually and then used.</a:t>
            </a:r>
          </a:p>
          <a:p>
            <a:endParaRPr lang="en-US" baseline="0" dirty="0" smtClean="0"/>
          </a:p>
          <a:p>
            <a:r>
              <a:rPr lang="en-US" baseline="0" dirty="0" smtClean="0"/>
              <a:t>This requires close coupling between the visualization and the rest of the working environment.</a:t>
            </a:r>
          </a:p>
          <a:p>
            <a:endParaRPr lang="en-US" baseline="0" dirty="0" smtClean="0"/>
          </a:p>
          <a:p>
            <a:r>
              <a:rPr lang="en-US" baseline="0" dirty="0" err="1" smtClean="0"/>
              <a:t>Mantid</a:t>
            </a:r>
            <a:r>
              <a:rPr lang="en-US" baseline="0" dirty="0" smtClean="0"/>
              <a:t> is extensible from the core, up, and this has made it quite easy to add new foreground and background models. Another feature, which we are yet to fully utilize is the concepts of the virtual instrument, which could be useful in setting up the instrument resolution calculations. </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04631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gif"/><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7544" y="112474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mn-lt"/>
                <a:ea typeface="+mn-ea"/>
                <a:cs typeface="+mn-cs"/>
                <a:sym typeface="Wingdings" pitchFamily="2" charset="2"/>
              </a:rPr>
              <a:t></a:t>
            </a:r>
            <a:r>
              <a:rPr lang="en-GB" sz="2000" b="0" kern="0" dirty="0" smtClean="0">
                <a:solidFill>
                  <a:srgbClr val="000099"/>
                </a:solidFill>
                <a:latin typeface="+mn-lt"/>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Links with existing </a:t>
            </a:r>
            <a:r>
              <a:rPr lang="en-GB" sz="2000" b="0" kern="0" dirty="0" err="1" smtClean="0">
                <a:solidFill>
                  <a:srgbClr val="000099"/>
                </a:solidFill>
              </a:rPr>
              <a:t>Mantid</a:t>
            </a:r>
            <a:r>
              <a:rPr lang="en-GB" sz="2000" b="0" kern="0" dirty="0" smtClean="0">
                <a:solidFill>
                  <a:srgbClr val="000099"/>
                </a:solidFill>
              </a:rPr>
              <a:t> Fit framework</a:t>
            </a:r>
          </a:p>
          <a:p>
            <a:pPr marL="342900" indent="-342900" eaLnBrk="0" hangingPunct="0">
              <a:spcBef>
                <a:spcPct val="20000"/>
              </a:spcBef>
              <a:buFontTx/>
              <a:buChar cha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Foreground</a:t>
            </a:r>
            <a:r>
              <a:rPr kumimoji="0" lang="en-GB" sz="2000" b="0" i="0" u="none" strike="noStrike" kern="0" cap="none" spc="0" normalizeH="0" noProof="0" dirty="0" smtClean="0">
                <a:ln>
                  <a:noFill/>
                </a:ln>
                <a:solidFill>
                  <a:srgbClr val="000099"/>
                </a:solidFill>
                <a:effectLst/>
                <a:uLnTx/>
                <a:uFillTx/>
                <a:latin typeface="+mn-lt"/>
                <a:ea typeface="+mn-ea"/>
                <a:cs typeface="+mn-cs"/>
              </a:rPr>
              <a:t> and background models are extendable</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
        <p:nvSpPr>
          <p:cNvPr id="3" name="Rectangle 2"/>
          <p:cNvSpPr txBox="1">
            <a:spLocks noChangeArrowheads="1"/>
          </p:cNvSpPr>
          <p:nvPr/>
        </p:nvSpPr>
        <p:spPr>
          <a:xfrm>
            <a:off x="467544" y="188640"/>
            <a:ext cx="8229600" cy="648072"/>
          </a:xfrm>
          <a:prstGeom prst="rect">
            <a:avLst/>
          </a:prstGeom>
        </p:spPr>
        <p:txBody>
          <a:bodyPr/>
          <a:lstStyle/>
          <a:p>
            <a:pPr algn="ctr">
              <a:defRPr/>
            </a:pPr>
            <a:r>
              <a:rPr lang="en-GB" sz="2800" b="0" kern="0" dirty="0" smtClean="0">
                <a:solidFill>
                  <a:schemeClr val="tx2"/>
                </a:solidFill>
                <a:latin typeface="+mj-lt"/>
                <a:ea typeface="+mj-ea"/>
                <a:cs typeface="+mj-cs"/>
              </a:rPr>
              <a:t>Model Fitting and Simulation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33776985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Model fitting: current status and forward view</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64096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Verify &amp; expand stock foreground model library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Speed optimisation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User interface:</a:t>
            </a:r>
          </a:p>
          <a:p>
            <a:pPr marL="800100" lvl="1" indent="-342900" eaLnBrk="0" hangingPunct="0">
              <a:spcBef>
                <a:spcPct val="20000"/>
              </a:spcBef>
              <a:buFontTx/>
              <a:buChar char="-"/>
              <a:defRPr/>
            </a:pPr>
            <a:r>
              <a:rPr lang="en-GB" b="0" kern="0" dirty="0" smtClean="0">
                <a:solidFill>
                  <a:srgbClr val="000099"/>
                </a:solidFill>
                <a:latin typeface="+mn-lt"/>
                <a:cs typeface="+mn-cs"/>
              </a:rPr>
              <a:t>easy-to-use templates for simple user models</a:t>
            </a:r>
          </a:p>
          <a:p>
            <a:pPr marL="800100" lvl="1" indent="-342900" eaLnBrk="0" hangingPunct="0">
              <a:spcBef>
                <a:spcPct val="20000"/>
              </a:spcBef>
              <a:buFontTx/>
              <a:buChar char="-"/>
              <a:defRPr/>
            </a:pPr>
            <a:r>
              <a:rPr kumimoji="0" lang="en-GB" b="0" i="0" u="none" strike="noStrike" kern="0" cap="none" spc="0" normalizeH="0" baseline="0" noProof="0" dirty="0" smtClean="0">
                <a:ln>
                  <a:noFill/>
                </a:ln>
                <a:solidFill>
                  <a:srgbClr val="000099"/>
                </a:solidFill>
                <a:effectLst/>
                <a:uLnTx/>
                <a:uFillTx/>
                <a:latin typeface="+mn-lt"/>
                <a:ea typeface="+mn-ea"/>
                <a:cs typeface="+mn-cs"/>
              </a:rPr>
              <a:t>Work-bench interface</a:t>
            </a:r>
          </a:p>
          <a:p>
            <a:pPr marL="342900" indent="-342900" eaLnBrk="0" hangingPunct="0">
              <a:spcBef>
                <a:spcPct val="20000"/>
              </a:spcBef>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lvl="0" indent="-342900" eaLnBrk="0" hangingPunct="0">
              <a:spcBef>
                <a:spcPct val="20000"/>
              </a:spcBef>
              <a:buFontTx/>
              <a:buChar char="•"/>
              <a:defRPr/>
            </a:pPr>
            <a:r>
              <a:rPr lang="en-GB" sz="2000" b="0" kern="0" dirty="0">
                <a:solidFill>
                  <a:srgbClr val="000099"/>
                </a:solidFill>
              </a:rPr>
              <a:t>Distributed </a:t>
            </a:r>
            <a:r>
              <a:rPr lang="en-GB" sz="2000" b="0" kern="0" dirty="0" smtClean="0">
                <a:solidFill>
                  <a:srgbClr val="000099"/>
                </a:solidFill>
              </a:rPr>
              <a:t>computing (clusters)</a:t>
            </a:r>
            <a:endParaRPr lang="en-GB" sz="2000" b="0" kern="0" dirty="0">
              <a:solidFill>
                <a:srgbClr val="000099"/>
              </a:solidFill>
            </a:endParaRPr>
          </a:p>
          <a:p>
            <a:pPr marL="342900" lvl="0" indent="-342900" eaLnBrk="0" hangingPunct="0">
              <a:spcBef>
                <a:spcPct val="20000"/>
              </a:spcBef>
              <a:buFontTx/>
              <a:buChar char="•"/>
              <a:defRPr/>
            </a:pPr>
            <a:r>
              <a:rPr lang="en-GB" sz="2000" b="0" kern="0" dirty="0" smtClean="0">
                <a:solidFill>
                  <a:srgbClr val="000099"/>
                </a:solidFill>
              </a:rPr>
              <a:t>Possible investigation into using GPU </a:t>
            </a:r>
            <a:r>
              <a:rPr lang="en-GB" sz="2000" b="0" kern="0" dirty="0">
                <a:solidFill>
                  <a:srgbClr val="000099"/>
                </a:solidFill>
              </a:rPr>
              <a:t>resources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Other resolution function models</a:t>
            </a:r>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56" y="1412776"/>
            <a:ext cx="2401340" cy="2442041"/>
          </a:xfrm>
          <a:prstGeom prst="rect">
            <a:avLst/>
          </a:prstGeom>
        </p:spPr>
      </p:pic>
      <p:sp>
        <p:nvSpPr>
          <p:cNvPr id="6" name="TextBox 5"/>
          <p:cNvSpPr txBox="1"/>
          <p:nvPr/>
        </p:nvSpPr>
        <p:spPr>
          <a:xfrm>
            <a:off x="6156176" y="3861048"/>
            <a:ext cx="3240360" cy="646331"/>
          </a:xfrm>
          <a:prstGeom prst="rect">
            <a:avLst/>
          </a:prstGeom>
          <a:noFill/>
        </p:spPr>
        <p:txBody>
          <a:bodyPr wrap="square" rtlCol="0">
            <a:spAutoFit/>
          </a:bodyPr>
          <a:lstStyle/>
          <a:p>
            <a:pPr algn="ctr"/>
            <a:r>
              <a:rPr lang="en-GB" sz="1200" i="1" dirty="0">
                <a:cs typeface="Arial"/>
              </a:rPr>
              <a:t>Simulation of MERLIN instrument resolution convolved with a Strontrium122 foreground </a:t>
            </a:r>
            <a:r>
              <a:rPr lang="en-GB" sz="1200" i="1" dirty="0" smtClean="0">
                <a:cs typeface="Arial"/>
              </a:rPr>
              <a:t>model</a:t>
            </a:r>
            <a:endParaRPr lang="en-US" sz="1200" dirty="0"/>
          </a:p>
        </p:txBody>
      </p:sp>
    </p:spTree>
    <p:extLst>
      <p:ext uri="{BB962C8B-B14F-4D97-AF65-F5344CB8AC3E}">
        <p14:creationId xmlns:p14="http://schemas.microsoft.com/office/powerpoint/2010/main" val="11547071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497772" y="3429000"/>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6004" y="3429000"/>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800100" lvl="1" indent="-342900" eaLnBrk="0" hangingPunct="0">
              <a:spcBef>
                <a:spcPct val="20000"/>
              </a:spcBef>
              <a:buFontTx/>
              <a:buChar char="•"/>
              <a:defRPr/>
            </a:pPr>
            <a:r>
              <a:rPr lang="en-GB" sz="2000" b="0" kern="0" dirty="0" smtClean="0">
                <a:solidFill>
                  <a:srgbClr val="000099"/>
                </a:solidFill>
                <a:latin typeface="+mn-lt"/>
                <a:cs typeface="+mn-cs"/>
              </a:rPr>
              <a:t>Properly account for solid angle and flux in Horace scans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led development</a:t>
            </a: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1520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4788024" y="5229200"/>
            <a:ext cx="151216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Experiment with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
        <p:nvSpPr>
          <p:cNvPr id="32" name="TextBox 31"/>
          <p:cNvSpPr txBox="1"/>
          <p:nvPr/>
        </p:nvSpPr>
        <p:spPr>
          <a:xfrm>
            <a:off x="5868144" y="4005064"/>
            <a:ext cx="1008112"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Expand MD Algorithms</a:t>
            </a:r>
            <a:endParaRPr lang="en-US" sz="1000" dirty="0"/>
          </a:p>
        </p:txBody>
      </p:sp>
    </p:spTree>
    <p:extLst>
      <p:ext uri="{BB962C8B-B14F-4D97-AF65-F5344CB8AC3E}">
        <p14:creationId xmlns:p14="http://schemas.microsoft.com/office/powerpoint/2010/main" val="36833868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Multi Dimensional Visualization</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548680"/>
            <a:ext cx="5076056" cy="636035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548680"/>
            <a:ext cx="3995936" cy="3384971"/>
          </a:xfrm>
          <a:prstGeom prst="rect">
            <a:avLst/>
          </a:prstGeom>
        </p:spPr>
      </p:pic>
      <p:pic>
        <p:nvPicPr>
          <p:cNvPr id="4" name="Picture 3" descr="VSI_SXD_NaC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4" y="4045435"/>
            <a:ext cx="4104157" cy="2812565"/>
          </a:xfrm>
          <a:prstGeom prst="rect">
            <a:avLst/>
          </a:prstGeom>
        </p:spPr>
      </p:pic>
    </p:spTree>
    <p:extLst>
      <p:ext uri="{BB962C8B-B14F-4D97-AF65-F5344CB8AC3E}">
        <p14:creationId xmlns:p14="http://schemas.microsoft.com/office/powerpoint/2010/main" val="15803197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18838</TotalTime>
  <Words>1634</Words>
  <Application>Microsoft Macintosh PowerPoint</Application>
  <PresentationFormat>On-screen Show (4:3)</PresentationFormat>
  <Paragraphs>234</Paragraphs>
  <Slides>16</Slides>
  <Notes>15</Notes>
  <HiddenSlides>0</HiddenSlides>
  <MMClips>1</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531</cp:revision>
  <dcterms:created xsi:type="dcterms:W3CDTF">2007-04-16T13:36:05Z</dcterms:created>
  <dcterms:modified xsi:type="dcterms:W3CDTF">2014-09-15T16:21:18Z</dcterms:modified>
</cp:coreProperties>
</file>